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627766-FC84-4A19-AC33-7E1D92BA0B2E}" v="2" dt="2025-11-04T15:14:24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OKHVALOVA Anna" userId="b8f037a2-42f4-476a-901a-c264f771c307" providerId="ADAL" clId="{8B78BE87-B80C-47BC-86FE-1CD0D3B45ED6}"/>
    <pc:docChg chg="custSel mod addSld delSld modSld modMainMaster">
      <pc:chgData name="SAMOKHVALOVA Anna" userId="b8f037a2-42f4-476a-901a-c264f771c307" providerId="ADAL" clId="{8B78BE87-B80C-47BC-86FE-1CD0D3B45ED6}" dt="2025-11-04T15:12:31.574" v="20" actId="14734"/>
      <pc:docMkLst>
        <pc:docMk/>
      </pc:docMkLst>
      <pc:sldChg chg="modSp del mod">
        <pc:chgData name="SAMOKHVALOVA Anna" userId="b8f037a2-42f4-476a-901a-c264f771c307" providerId="ADAL" clId="{8B78BE87-B80C-47BC-86FE-1CD0D3B45ED6}" dt="2025-11-04T15:11:08.629" v="16" actId="47"/>
        <pc:sldMkLst>
          <pc:docMk/>
          <pc:sldMk cId="685243157" sldId="257"/>
        </pc:sldMkLst>
        <pc:graphicFrameChg chg="mod modGraphic">
          <ac:chgData name="SAMOKHVALOVA Anna" userId="b8f037a2-42f4-476a-901a-c264f771c307" providerId="ADAL" clId="{8B78BE87-B80C-47BC-86FE-1CD0D3B45ED6}" dt="2025-11-04T15:07:49.601" v="3" actId="1076"/>
          <ac:graphicFrameMkLst>
            <pc:docMk/>
            <pc:sldMk cId="685243157" sldId="257"/>
            <ac:graphicFrameMk id="4" creationId="{F7C5ACB9-9F45-7B25-95AE-5EE042169E7C}"/>
          </ac:graphicFrameMkLst>
        </pc:graphicFrameChg>
      </pc:sldChg>
      <pc:sldChg chg="addSp delSp modSp new mod">
        <pc:chgData name="SAMOKHVALOVA Anna" userId="b8f037a2-42f4-476a-901a-c264f771c307" providerId="ADAL" clId="{8B78BE87-B80C-47BC-86FE-1CD0D3B45ED6}" dt="2025-11-04T15:12:31.574" v="20" actId="14734"/>
        <pc:sldMkLst>
          <pc:docMk/>
          <pc:sldMk cId="1983409501" sldId="258"/>
        </pc:sldMkLst>
        <pc:spChg chg="del">
          <ac:chgData name="SAMOKHVALOVA Anna" userId="b8f037a2-42f4-476a-901a-c264f771c307" providerId="ADAL" clId="{8B78BE87-B80C-47BC-86FE-1CD0D3B45ED6}" dt="2025-11-04T15:09:48" v="5" actId="478"/>
          <ac:spMkLst>
            <pc:docMk/>
            <pc:sldMk cId="1983409501" sldId="258"/>
            <ac:spMk id="2" creationId="{420D30E5-7F30-3A61-91C9-3D35C88F6DF3}"/>
          </ac:spMkLst>
        </pc:spChg>
        <pc:spChg chg="del">
          <ac:chgData name="SAMOKHVALOVA Anna" userId="b8f037a2-42f4-476a-901a-c264f771c307" providerId="ADAL" clId="{8B78BE87-B80C-47BC-86FE-1CD0D3B45ED6}" dt="2025-11-04T15:09:50.389" v="6" actId="478"/>
          <ac:spMkLst>
            <pc:docMk/>
            <pc:sldMk cId="1983409501" sldId="258"/>
            <ac:spMk id="3" creationId="{546FFCEC-32F9-F6BB-A7AA-B252D56D2340}"/>
          </ac:spMkLst>
        </pc:spChg>
        <pc:graphicFrameChg chg="add mod modGraphic">
          <ac:chgData name="SAMOKHVALOVA Anna" userId="b8f037a2-42f4-476a-901a-c264f771c307" providerId="ADAL" clId="{8B78BE87-B80C-47BC-86FE-1CD0D3B45ED6}" dt="2025-11-04T15:12:31.574" v="20" actId="14734"/>
          <ac:graphicFrameMkLst>
            <pc:docMk/>
            <pc:sldMk cId="1983409501" sldId="258"/>
            <ac:graphicFrameMk id="4" creationId="{73F743CB-76F2-50DB-A28F-3BCD86EF82B0}"/>
          </ac:graphicFrameMkLst>
        </pc:graphicFrameChg>
      </pc:sldChg>
      <pc:sldMasterChg chg="delSp mod">
        <pc:chgData name="SAMOKHVALOVA Anna" userId="b8f037a2-42f4-476a-901a-c264f771c307" providerId="ADAL" clId="{8B78BE87-B80C-47BC-86FE-1CD0D3B45ED6}" dt="2025-11-04T15:12:01.654" v="17" actId="33475"/>
        <pc:sldMasterMkLst>
          <pc:docMk/>
          <pc:sldMasterMk cId="3401829718" sldId="2147483648"/>
        </pc:sldMasterMkLst>
        <pc:spChg chg="del">
          <ac:chgData name="SAMOKHVALOVA Anna" userId="b8f037a2-42f4-476a-901a-c264f771c307" providerId="ADAL" clId="{8B78BE87-B80C-47BC-86FE-1CD0D3B45ED6}" dt="2025-11-04T15:12:01.654" v="17" actId="33475"/>
          <ac:spMkLst>
            <pc:docMk/>
            <pc:sldMasterMk cId="3401829718" sldId="2147483648"/>
            <ac:spMk id="8" creationId="{55D723AE-155E-162D-2E0F-D5952B9C6F6C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E38F9-EDDF-D3CA-E6C5-0F59FD68B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1F480A-2599-6B35-DBBC-6DDD13691E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73C953-B850-6A5D-9839-22B359820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217DB1-31FC-E4E6-AFC2-6DAA16A9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1BBE5A-ACB7-E6C3-7866-5F1D5B51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6735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6AF9B2-924E-D6C5-4783-98823845A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92EA7A-E20C-99BA-F32B-F02554A5A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9F1F9A-F217-1C9D-CF5E-DE8DC0BB7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4321FD-70C1-BF8F-E672-88BB26F98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05AE11-B0E8-EEAA-E62B-CF2C5A95E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357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4BA2CD-A747-A692-2345-42776BCD3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1303B6-7B92-C5D6-DE27-FD17961A8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6D5D48-EAD6-A8D3-E42B-C5934850A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1719F0-CB5F-0229-FF08-EA8E36C1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5477DF-08E0-4C69-1693-01F546444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56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383E3-D8EA-8A55-F80F-8FA798601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9F4297-DBD3-55CE-94CA-E65451DE5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84B835-F5BD-DAEF-D5BC-C801FF2BC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ECD0B8-0223-36C0-EC28-01B93324B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B0223B-4D34-6A94-654D-0375450F9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7E10AC-E926-E73F-28A4-8EA802B2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348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24399-4A95-E04E-0377-235112987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F7A8BA-95D1-14AA-3411-A8B5B6E6B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2689D7-D675-35EE-EB5D-8908C790F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45BD8FA-176B-EBA3-778C-BFB369336F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2CB4119-8EFD-B295-E82A-5AC671019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3814501-D4E8-618D-FA03-FAB3412C7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98902E2-F23B-8231-B8D5-3156005F5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F66C57E-B8DC-CF39-32BC-D079B15C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73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7BB42-76E8-4095-80D0-754832285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400B65-E50B-1FC4-FBDD-F5377A835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0941ED9-AF2D-5EA0-3C4C-D845225BF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DBC528-C182-41D8-2A08-8E015D000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88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46FB03-50FE-C447-A2C9-E07604C60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C122739-E22F-F2D2-304F-65F75EBFD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EF8671-0D73-85B7-F195-097493E79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03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95CDA8-E2E7-D521-985C-C41997FDF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BC678B-CD7F-63F7-C6C8-8F9342A25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3AC7DE-3593-FFA6-2948-83A23297C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366108-A2DC-8340-ED45-2FF5F9E7E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F4B7F3-49FD-AB76-B28C-44C31D01E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631747-A591-11FF-9043-9077E188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053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D97A9-BF9C-252B-ABCE-3551278D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CBB1AC-A9FC-8DE0-6FFD-325A52380E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FE1F2F-BEE2-B47E-D5CA-B977AB85F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4ED61B-F2E4-14A2-3791-69698E55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B1AED7-BBE6-5DDF-CFCD-3F838372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FFCE47-D8E6-F848-8822-03FF1809F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21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2E4D8F-3A77-5D63-9685-E6EB37E0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57F7E3-3CF3-A0AC-E8F7-C89D26363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71BF92-AC70-ABC9-B1BD-939E88525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B2CBC4-20A1-3843-6C28-7D2CAE322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894866-831D-CEDE-E04A-433BC7FB0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60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A0E6563-A06D-B3CD-F3CA-018D3DBB3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68EC26C-9761-8B7F-17D8-C3CD3B410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C3D7F4-CA6C-3632-9641-B1684AFC3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3B9B40-A720-C86C-8571-F31CB13EB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EA1666-C39F-DF77-DBFF-6EEF9FC0D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44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715931-9E9C-BCD4-70C4-D68C8DB2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955323-3B39-DD8B-FFAD-DBCD72AD3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7FFABE-9FD1-A7CE-33C2-2BB8ABB8D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FA063E-A83B-4C01-9FF3-6B24FA882DD7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767EF3-736A-C8C0-9D59-3BD4FBE52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BAD236-906F-7AF5-CC94-424412B35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986A5D-9128-45A2-9C9A-1689753CB6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82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73F743CB-76F2-50DB-A28F-3BCD86EF82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666980"/>
                  </p:ext>
                </p:extLst>
              </p:nvPr>
            </p:nvGraphicFramePr>
            <p:xfrm>
              <a:off x="130629" y="130629"/>
              <a:ext cx="11963399" cy="6629401"/>
            </p:xfrm>
            <a:graphic>
              <a:graphicData uri="http://schemas.openxmlformats.org/drawingml/2006/table">
                <a:tbl>
                  <a:tblPr/>
                  <a:tblGrid>
                    <a:gridCol w="1426028">
                      <a:extLst>
                        <a:ext uri="{9D8B030D-6E8A-4147-A177-3AD203B41FA5}">
                          <a16:colId xmlns:a16="http://schemas.microsoft.com/office/drawing/2014/main" val="2608313757"/>
                        </a:ext>
                      </a:extLst>
                    </a:gridCol>
                    <a:gridCol w="1240972">
                      <a:extLst>
                        <a:ext uri="{9D8B030D-6E8A-4147-A177-3AD203B41FA5}">
                          <a16:colId xmlns:a16="http://schemas.microsoft.com/office/drawing/2014/main" val="2095462849"/>
                        </a:ext>
                      </a:extLst>
                    </a:gridCol>
                    <a:gridCol w="2460171">
                      <a:extLst>
                        <a:ext uri="{9D8B030D-6E8A-4147-A177-3AD203B41FA5}">
                          <a16:colId xmlns:a16="http://schemas.microsoft.com/office/drawing/2014/main" val="3046859125"/>
                        </a:ext>
                      </a:extLst>
                    </a:gridCol>
                    <a:gridCol w="1709057">
                      <a:extLst>
                        <a:ext uri="{9D8B030D-6E8A-4147-A177-3AD203B41FA5}">
                          <a16:colId xmlns:a16="http://schemas.microsoft.com/office/drawing/2014/main" val="1356421390"/>
                        </a:ext>
                      </a:extLst>
                    </a:gridCol>
                    <a:gridCol w="1709057">
                      <a:extLst>
                        <a:ext uri="{9D8B030D-6E8A-4147-A177-3AD203B41FA5}">
                          <a16:colId xmlns:a16="http://schemas.microsoft.com/office/drawing/2014/main" val="1740183623"/>
                        </a:ext>
                      </a:extLst>
                    </a:gridCol>
                    <a:gridCol w="1709057">
                      <a:extLst>
                        <a:ext uri="{9D8B030D-6E8A-4147-A177-3AD203B41FA5}">
                          <a16:colId xmlns:a16="http://schemas.microsoft.com/office/drawing/2014/main" val="2587042828"/>
                        </a:ext>
                      </a:extLst>
                    </a:gridCol>
                    <a:gridCol w="1709057">
                      <a:extLst>
                        <a:ext uri="{9D8B030D-6E8A-4147-A177-3AD203B41FA5}">
                          <a16:colId xmlns:a16="http://schemas.microsoft.com/office/drawing/2014/main" val="563829063"/>
                        </a:ext>
                      </a:extLst>
                    </a:gridCol>
                  </a:tblGrid>
                  <a:tr h="457851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Loi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Support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Densité / Masse </a:t>
                          </a:r>
                          <a14:m>
                            <m:oMath xmlns:m="http://schemas.openxmlformats.org/officeDocument/2006/math">
                              <m:r>
                                <a:rPr lang="fr-FR" sz="1200" b="1" i="1" smtClean="0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  <m:d>
                                <m:dPr>
                                  <m:ctrlPr>
                                    <a:rPr lang="ar-AE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2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oMath>
                          </a14:m>
                          <a:endParaRPr lang="ar-AE" sz="1200" b="1" dirty="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Fonction de répartition </a:t>
                          </a:r>
                          <a14:m>
                            <m:oMath xmlns:m="http://schemas.openxmlformats.org/officeDocument/2006/math">
                              <m:r>
                                <a:rPr lang="fr-FR" sz="1200" b="1" i="1" smtClean="0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d>
                                <m:dPr>
                                  <m:ctrlPr>
                                    <a:rPr lang="ar-AE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2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</m:oMath>
                          </a14:m>
                          <a:endParaRPr lang="ar-AE" sz="1200" b="1" dirty="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Espérance </a:t>
                          </a:r>
                          <a14:m>
                            <m:oMath xmlns:m="http://schemas.openxmlformats.org/officeDocument/2006/math">
                              <m:r>
                                <a:rPr lang="fr-FR" sz="1200" b="1" i="1" smtClean="0"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ar-AE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200" b="1" i="1" smtClean="0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</m:d>
                            </m:oMath>
                          </a14:m>
                          <a:endParaRPr lang="ar-AE" sz="1200" b="1" dirty="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Variance </a:t>
                          </a:r>
                          <a14:m>
                            <m:oMath xmlns:m="http://schemas.openxmlformats.org/officeDocument/2006/math">
                              <m:r>
                                <a:rPr lang="fr-FR" sz="1200" b="1" i="1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fr-FR" sz="1200" b="1" i="0" smtClean="0">
                                  <a:latin typeface="Cambria Math" panose="02040503050406030204" pitchFamily="18" charset="0"/>
                                </a:rPr>
                                <m:t>𝐚𝐫</m:t>
                              </m:r>
                              <m:d>
                                <m:dPr>
                                  <m:ctrlPr>
                                    <a:rPr lang="ar-AE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200" b="1" i="1" smtClean="0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</m:d>
                            </m:oMath>
                          </a14:m>
                          <a:endParaRPr lang="ar-AE" sz="1200" b="1" dirty="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Remarques / Applications typiques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44915675"/>
                      </a:ext>
                    </a:extLst>
                  </a:tr>
                  <a:tr h="58576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Bernoulli(p)</a:t>
                          </a:r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sepChr m:val=","/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  <m:d>
                                  <m:dPr>
                                    <m:endChr m:val=""/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"/>
                                            <m:endChr m:val=""/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ar-AE" sz="1200" b="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si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si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1200" b="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fr-FR" sz="1200" b="0" i="1">
                                    <a:latin typeface="Cambria Math" panose="02040503050406030204" pitchFamily="18" charset="0"/>
                                  </a:rPr>
                                  <m:t>sinon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dirty="0"/>
                            <a:t>Sinistre sur un contrat (oui/non)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21300"/>
                      </a:ext>
                    </a:extLst>
                  </a:tr>
                  <a:tr h="595207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Binomiale(n,p)</a:t>
                          </a:r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,...,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noBar"/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num>
                                      <m:den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den>
                                    </m:f>
                                  </m:e>
                                </m:d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  <m:d>
                                  <m:dPr>
                                    <m:endChr m:val=""/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"/>
                                            <m:endChr m:val=""/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grow m:val="on"/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nary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𝑛𝑝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𝑛𝑝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Nombre de sinistres sur </a:t>
                          </a:r>
                          <a14:m>
                            <m:oMath xmlns:m="http://schemas.openxmlformats.org/officeDocument/2006/math"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fr-FR" sz="1200"/>
                            <a:t>contrats identiques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1883243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Poisson(</a:t>
                          </a:r>
                          <a:r>
                            <a:rPr lang="el-GR" sz="1200" b="1"/>
                            <a:t>λ)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,...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p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grow m:val="on"/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nary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Nombre d’événements rares (sinistres, arrivées)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34920207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Exponentielle(</a:t>
                          </a:r>
                          <a:r>
                            <a:rPr lang="el-GR" sz="1200" b="1"/>
                            <a:t>λ)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 dirty="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Montant du 1er sinistre, durée avant un événement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1777774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Gamma(</a:t>
                          </a:r>
                          <a:r>
                            <a:rPr lang="el-GR" sz="1200" b="1"/>
                            <a:t>α, β)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p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l-GR" sz="1200" i="0">
                                        <a:latin typeface="Cambria Math" panose="02040503050406030204" pitchFamily="18" charset="0"/>
                                      </a:rPr>
                                      <m:t>Γ</m:t>
                                    </m:r>
                                    <m:d>
                                      <m:d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</m:d>
                                  </m:den>
                                </m:f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  <m:d>
                                      <m:dPr>
                                        <m:sepChr m:val=","/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l-GR" sz="1200" i="0">
                                        <a:latin typeface="Cambria Math" panose="02040503050406030204" pitchFamily="18" charset="0"/>
                                      </a:rPr>
                                      <m:t>Γ</m:t>
                                    </m:r>
                                    <m:d>
                                      <m:d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Somme de montants exponentiels (total de sinistres)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9915530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Lognormale(</a:t>
                          </a:r>
                          <a:r>
                            <a:rPr lang="el-GR" sz="1200" b="1"/>
                            <a:t>μ, σ²)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</m:rad>
                                  </m:den>
                                </m:f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d>
                                          <m:dPr>
                                            <m:endChr m:val=""/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unc>
                                              <m:funcPr>
                                                <m:ctrlPr>
                                                  <a:rPr lang="ar-AE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fr-FR" sz="1200" i="0">
                                                    <a:latin typeface="Cambria Math" panose="02040503050406030204" pitchFamily="18" charset="0"/>
                                                  </a:rPr>
                                                  <m:t>ln</m:t>
                                                </m:r>
                                              </m:fName>
                                              <m:e>
                                                <m:r>
                                                  <a:rPr lang="ar-AE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func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ar-AE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begChr m:val=""/>
                                                    <m:endChr m:val=""/>
                                                    <m:ctrlPr>
                                                      <a:rPr lang="ar-AE" sz="12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ar-AE" sz="1200" i="0">
                                                        <a:latin typeface="Cambria Math" panose="02040503050406030204" pitchFamily="18" charset="0"/>
                                                      </a:rPr>
                                                      <m:t>)</m:t>
                                                    </m:r>
                                                  </m:e>
                                                </m:d>
                                              </m:e>
                                              <m:sup>
                                                <m:r>
                                                  <a:rPr lang="ar-AE" sz="1200" i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sSup>
                                          <m:sSupPr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200" i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func>
                                          <m:funcPr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sz="1200" i="0">
                                                <a:latin typeface="Cambria Math" panose="02040503050406030204" pitchFamily="18" charset="0"/>
                                              </a:rPr>
                                              <m:t>ln</m:t>
                                            </m:r>
                                          </m:fName>
                                          <m:e>
                                            <m: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func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num>
                                      <m:den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AE" sz="120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ar-AE" sz="120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ar-AE" sz="12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sup>
                                    </m:s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Montants de sinistres positifs, asymétriques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45692070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Pareto(xₘ, </a:t>
                          </a:r>
                          <a:r>
                            <a:rPr lang="el-GR" sz="1200" b="1"/>
                            <a:t>α)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sSub>
                                  <m:sSub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sSubSup>
                                      <m:sSub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  <m:sup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p>
                                    </m:sSub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ar-AE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𝑚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ar-AE" sz="120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plcHide m:val="on"/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ar-AE" sz="12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ar-AE" sz="1200">
                                              <a:latin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</m:e>
                                        <m:e>
                                          <m:r>
                                            <a:rPr lang="ar-AE" sz="1200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≤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ar-AE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ar-AE" sz="1200" i="1"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ar-AE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ar-AE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ar-AE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𝑚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ar-AE" sz="1200" i="1"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  <m:r>
                                                <a:rPr lang="ar-AE" sz="1200" i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ar-AE" sz="1200" i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den>
                                          </m:f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</m:e>
                                        <m:e>
                                          <m:r>
                                            <a:rPr lang="ar-AE" sz="1200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&gt;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ar-AE" sz="120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plcHide m:val="on"/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ar-AE" sz="12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ar-AE" sz="1200">
                                              <a:latin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</m:e>
                                        <m:e>
                                          <m:r>
                                            <a:rPr lang="ar-AE" sz="1200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≤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f>
                                            <m:fPr>
                                              <m:ctrlPr>
                                                <a:rPr lang="ar-AE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Sup>
                                                <m:sSubSupPr>
                                                  <m:ctrlPr>
                                                    <a:rPr lang="ar-AE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ar-AE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ar-AE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𝑚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ar-AE" sz="1200" i="0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ar-AE" sz="1200" i="1"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num>
                                            <m:den>
                                              <m:d>
                                                <m:dPr>
                                                  <m:endChr m:val=""/>
                                                  <m:ctrlPr>
                                                    <a:rPr lang="ar-AE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ar-AE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𝛼</m:t>
                                                  </m:r>
                                                  <m:r>
                                                    <a:rPr lang="ar-AE" sz="1200" i="0"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r>
                                                    <a:rPr lang="ar-AE" sz="1200" i="0"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ar-AE" sz="1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d>
                                                        <m:dPr>
                                                          <m:begChr m:val=""/>
                                                          <m:endChr m:val=""/>
                                                          <m:ctrlPr>
                                                            <a:rPr lang="ar-AE" sz="12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ar-AE" sz="1200" i="0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)</m:t>
                                                          </m:r>
                                                        </m:e>
                                                      </m:d>
                                                    </m:e>
                                                    <m:sup>
                                                      <m:r>
                                                        <a:rPr lang="ar-AE" sz="1200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sup>
                                                  </m:sSup>
                                                  <m:d>
                                                    <m:dPr>
                                                      <m:ctrlPr>
                                                        <a:rPr lang="ar-AE" sz="1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ar-AE" sz="1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𝛼</m:t>
                                                      </m:r>
                                                      <m:r>
                                                        <a:rPr lang="ar-AE" sz="1200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r>
                                                        <a:rPr lang="ar-AE" sz="1200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e>
                                                  </m:d>
                                                </m:e>
                                              </m:d>
                                            </m:den>
                                          </m:f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</m:e>
                                        <m:e>
                                          <m:r>
                                            <a:rPr lang="ar-AE" sz="1200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&gt;</m:t>
                                          </m:r>
                                          <m:r>
                                            <a:rPr lang="ar-AE" sz="12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Sinistres rares et coûteux (queues lourdes)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95396514"/>
                      </a:ext>
                    </a:extLst>
                  </a:tr>
                  <a:tr h="595207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Géométrique(p)</a:t>
                          </a:r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,...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endChr m:val=""/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"/>
                                            <m:endChr m:val=""/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p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endChr m:val=""/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"/>
                                            <m:endChr m:val=""/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ar-AE" sz="120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Nombre d’essais avant 1er sinistre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88530286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Normale(</a:t>
                          </a:r>
                          <a:r>
                            <a:rPr lang="el-GR" sz="1200" b="1"/>
                            <a:t>μ, σ²)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fr-FR" sz="1200" i="0">
                                    <a:latin typeface="Cambria Math" panose="02040503050406030204" pitchFamily="18" charset="0"/>
                                  </a:rPr>
                                  <m:t>ℝ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</m:rad>
                                  </m:den>
                                </m:f>
                                <m:sSup>
                                  <m:sSup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d>
                                          <m:dPr>
                                            <m:endChr m:val=""/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ar-AE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begChr m:val=""/>
                                                    <m:endChr m:val=""/>
                                                    <m:ctrlPr>
                                                      <a:rPr lang="ar-AE" sz="12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ar-AE" sz="1200" i="0">
                                                        <a:latin typeface="Cambria Math" panose="02040503050406030204" pitchFamily="18" charset="0"/>
                                                      </a:rPr>
                                                      <m:t>)</m:t>
                                                    </m:r>
                                                  </m:e>
                                                </m:d>
                                              </m:e>
                                              <m:sup>
                                                <m:r>
                                                  <a:rPr lang="ar-AE" sz="1200" i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sSup>
                                          <m:sSupPr>
                                            <m:ctrlP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ar-AE" sz="12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ar-AE" sz="12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AE" sz="12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2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200" i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  <m:d>
                                  <m:dPr>
                                    <m:ctrlP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ar-AE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num>
                                      <m:den>
                                        <m:r>
                                          <a:rPr lang="ar-AE" sz="120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ar-AE" sz="120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sz="120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ar-AE" sz="12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ar-AE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dirty="0"/>
                            <a:t>Approximations de montants ou agrégats “centrés”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61779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73F743CB-76F2-50DB-A28F-3BCD86EF82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666980"/>
                  </p:ext>
                </p:extLst>
              </p:nvPr>
            </p:nvGraphicFramePr>
            <p:xfrm>
              <a:off x="130629" y="130629"/>
              <a:ext cx="11963399" cy="6629401"/>
            </p:xfrm>
            <a:graphic>
              <a:graphicData uri="http://schemas.openxmlformats.org/drawingml/2006/table">
                <a:tbl>
                  <a:tblPr/>
                  <a:tblGrid>
                    <a:gridCol w="1426028">
                      <a:extLst>
                        <a:ext uri="{9D8B030D-6E8A-4147-A177-3AD203B41FA5}">
                          <a16:colId xmlns:a16="http://schemas.microsoft.com/office/drawing/2014/main" val="2608313757"/>
                        </a:ext>
                      </a:extLst>
                    </a:gridCol>
                    <a:gridCol w="1240972">
                      <a:extLst>
                        <a:ext uri="{9D8B030D-6E8A-4147-A177-3AD203B41FA5}">
                          <a16:colId xmlns:a16="http://schemas.microsoft.com/office/drawing/2014/main" val="2095462849"/>
                        </a:ext>
                      </a:extLst>
                    </a:gridCol>
                    <a:gridCol w="2460171">
                      <a:extLst>
                        <a:ext uri="{9D8B030D-6E8A-4147-A177-3AD203B41FA5}">
                          <a16:colId xmlns:a16="http://schemas.microsoft.com/office/drawing/2014/main" val="3046859125"/>
                        </a:ext>
                      </a:extLst>
                    </a:gridCol>
                    <a:gridCol w="1709057">
                      <a:extLst>
                        <a:ext uri="{9D8B030D-6E8A-4147-A177-3AD203B41FA5}">
                          <a16:colId xmlns:a16="http://schemas.microsoft.com/office/drawing/2014/main" val="1356421390"/>
                        </a:ext>
                      </a:extLst>
                    </a:gridCol>
                    <a:gridCol w="1709057">
                      <a:extLst>
                        <a:ext uri="{9D8B030D-6E8A-4147-A177-3AD203B41FA5}">
                          <a16:colId xmlns:a16="http://schemas.microsoft.com/office/drawing/2014/main" val="1740183623"/>
                        </a:ext>
                      </a:extLst>
                    </a:gridCol>
                    <a:gridCol w="1709057">
                      <a:extLst>
                        <a:ext uri="{9D8B030D-6E8A-4147-A177-3AD203B41FA5}">
                          <a16:colId xmlns:a16="http://schemas.microsoft.com/office/drawing/2014/main" val="2587042828"/>
                        </a:ext>
                      </a:extLst>
                    </a:gridCol>
                    <a:gridCol w="1709057">
                      <a:extLst>
                        <a:ext uri="{9D8B030D-6E8A-4147-A177-3AD203B41FA5}">
                          <a16:colId xmlns:a16="http://schemas.microsoft.com/office/drawing/2014/main" val="563829063"/>
                        </a:ext>
                      </a:extLst>
                    </a:gridCol>
                  </a:tblGrid>
                  <a:tr h="457851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Loi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Support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1333" r="-278412" b="-135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1333" r="-299288" b="-135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1333" r="-200357" b="-135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1333" r="-99644" b="-135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fr-FR" sz="1200" b="1" dirty="0"/>
                            <a:t>Remarques / Applications typiques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44915675"/>
                      </a:ext>
                    </a:extLst>
                  </a:tr>
                  <a:tr h="58576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Bernoulli(p)</a:t>
                          </a:r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79167" r="-747549" b="-955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79167" r="-278412" b="-955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79167" r="-299288" b="-955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79167" r="-200357" b="-955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79167" r="-99644" b="-9552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dirty="0"/>
                            <a:t>Sinistre sur un contrat (oui/non)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21300"/>
                      </a:ext>
                    </a:extLst>
                  </a:tr>
                  <a:tr h="595207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Binomiale(n,p)</a:t>
                          </a:r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175510" r="-747549" b="-83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175510" r="-278412" b="-83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175510" r="-299288" b="-83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175510" r="-200357" b="-83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175510" r="-99644" b="-83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601071" t="-175510" b="-83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31883243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Poisson(</a:t>
                          </a:r>
                          <a:r>
                            <a:rPr lang="el-GR" sz="1200" b="1"/>
                            <a:t>λ)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225000" r="-747549" b="-5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225000" r="-278412" b="-5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225000" r="-299288" b="-5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225000" r="-200357" b="-5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225000" r="-99644" b="-5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Nombre d’événements rares (sinistres, arrivées)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34920207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Exponentielle(</a:t>
                          </a:r>
                          <a:r>
                            <a:rPr lang="el-GR" sz="1200" b="1"/>
                            <a:t>λ)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325000" r="-747549" b="-4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325000" r="-278412" b="-4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325000" r="-299288" b="-4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325000" r="-200357" b="-4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325000" r="-99644" b="-48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Montant du 1er sinistre, durée avant un événement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1777774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Gamma(</a:t>
                          </a:r>
                          <a:r>
                            <a:rPr lang="el-GR" sz="1200" b="1"/>
                            <a:t>α, β)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421488" r="-747549" b="-3785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421488" r="-278412" b="-3785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421488" r="-299288" b="-3785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421488" r="-200357" b="-3785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421488" r="-99644" b="-3785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Somme de montants exponentiels (total de sinistres)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9915530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Lognormale(</a:t>
                          </a:r>
                          <a:r>
                            <a:rPr lang="el-GR" sz="1200" b="1"/>
                            <a:t>μ, σ²)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525833" r="-747549" b="-2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525833" r="-278412" b="-2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525833" r="-299288" b="-2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525833" r="-200357" b="-2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525833" r="-99644" b="-2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Montants de sinistres positifs, asymétriques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45692070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Pareto(xₘ, </a:t>
                          </a:r>
                          <a:r>
                            <a:rPr lang="el-GR" sz="1200" b="1"/>
                            <a:t>α)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625833" r="-747549" b="-1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625833" r="-278412" b="-1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625833" r="-299288" b="-1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625833" r="-200357" b="-1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625833" r="-99644" b="-18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Sinistres rares et coûteux (queues lourdes)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95396514"/>
                      </a:ext>
                    </a:extLst>
                  </a:tr>
                  <a:tr h="595207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Géométrique(p)</a:t>
                          </a:r>
                          <a:endParaRPr lang="fr-F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888776" r="-747549" b="-1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888776" r="-278412" b="-1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888776" r="-299288" b="-1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888776" r="-200357" b="-1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888776" r="-99644" b="-122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/>
                            <a:t>Nombre d’essais avant 1er sinistre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88530286"/>
                      </a:ext>
                    </a:extLst>
                  </a:tr>
                  <a:tr h="7325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b="1"/>
                            <a:t>Normale(</a:t>
                          </a:r>
                          <a:r>
                            <a:rPr lang="el-GR" sz="1200" b="1"/>
                            <a:t>μ, σ²)</a:t>
                          </a:r>
                          <a:endParaRPr lang="el-GR" sz="1200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14706" t="-807500" r="-7475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8685" t="-807500" r="-278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99288" t="-807500" r="-2992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0714" t="-807500" r="-200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98932" t="-807500" r="-996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fr-FR" sz="1200" dirty="0"/>
                            <a:t>Approximations de montants ou agrégats “centrés”</a:t>
                          </a:r>
                        </a:p>
                      </a:txBody>
                      <a:tcPr marL="30052" marR="30052" marT="15026" marB="15026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61779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834095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f30fc12-c89a-4829-a476-5bf9e2086332}" enabled="1" method="Privileged" siteId="{d6b0bbee-7cd9-4d60-bce6-4a67b543e2a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309</Words>
  <Application>Microsoft Office PowerPoint</Application>
  <PresentationFormat>Grand écran</PresentationFormat>
  <Paragraphs>70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Cambria Math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SAMOKHVALOVA Anna</dc:creator>
  <cp:lastModifiedBy>SAMOKHVALOVA Anna</cp:lastModifiedBy>
  <cp:revision>1</cp:revision>
  <cp:lastPrinted>2025-11-04T15:14:27Z</cp:lastPrinted>
  <dcterms:created xsi:type="dcterms:W3CDTF">2025-11-04T14:59:09Z</dcterms:created>
  <dcterms:modified xsi:type="dcterms:W3CDTF">2025-11-04T15:21:29Z</dcterms:modified>
</cp:coreProperties>
</file>